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1" r:id="rId1"/>
    <p:sldMasterId id="2147483694" r:id="rId2"/>
  </p:sldMasterIdLst>
  <p:notesMasterIdLst>
    <p:notesMasterId r:id="rId20"/>
  </p:notesMasterIdLst>
  <p:handoutMasterIdLst>
    <p:handoutMasterId r:id="rId21"/>
  </p:handoutMasterIdLst>
  <p:sldIdLst>
    <p:sldId id="282" r:id="rId3"/>
    <p:sldId id="277" r:id="rId4"/>
    <p:sldId id="278" r:id="rId5"/>
    <p:sldId id="258" r:id="rId6"/>
    <p:sldId id="284" r:id="rId7"/>
    <p:sldId id="283" r:id="rId8"/>
    <p:sldId id="285" r:id="rId9"/>
    <p:sldId id="291" r:id="rId10"/>
    <p:sldId id="286" r:id="rId11"/>
    <p:sldId id="293" r:id="rId12"/>
    <p:sldId id="287" r:id="rId13"/>
    <p:sldId id="288" r:id="rId14"/>
    <p:sldId id="289" r:id="rId15"/>
    <p:sldId id="279" r:id="rId16"/>
    <p:sldId id="290" r:id="rId17"/>
    <p:sldId id="265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DiMaggio" initials="DD" lastIdx="6" clrIdx="0">
    <p:extLst>
      <p:ext uri="{19B8F6BF-5375-455C-9EA6-DF929625EA0E}">
        <p15:presenceInfo xmlns:p15="http://schemas.microsoft.com/office/powerpoint/2012/main" userId="S::dcd14@my.fsu.edu::3e399362-a1b2-45a8-be85-e7795abc9d8a" providerId="AD"/>
      </p:ext>
    </p:extLst>
  </p:cmAuthor>
  <p:cmAuthor id="2" name="Guest User" initials="GU" lastIdx="1" clrIdx="1">
    <p:extLst>
      <p:ext uri="{19B8F6BF-5375-455C-9EA6-DF929625EA0E}">
        <p15:presenceInfo xmlns:p15="http://schemas.microsoft.com/office/powerpoint/2012/main" userId="S::urn:spo:anon#d23c7986cac19c8468bd8f7fc3128dbd9da9ceb55cc3b91aff5b0239a2f7e7be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D12A1D-B3E2-1DB4-0E8F-94A0191C4D16}" v="112" dt="2018-11-12T22:23:34.298"/>
    <p1510:client id="{F5710B0A-9A6C-596F-FA6A-27B40AFD5287}" v="474" dt="2018-11-12T23:34:18.869"/>
    <p1510:client id="{12B97E14-228C-0DF4-E976-EC261BB7DB9A}" v="276" dt="2018-11-13T04:34:46.657"/>
    <p1510:client id="{936D58E5-DF46-41E5-9FD2-4A1DC74946EB}" v="68" dt="2018-11-13T00:20:49.017"/>
    <p1510:client id="{A8D501DE-F906-418E-B7E5-6DBC4FCC927B}" v="238" dt="2018-11-13T07:13:16"/>
    <p1510:client id="{2CE9779C-40E8-A882-390D-90E2648D0F03}" v="2" dt="2018-11-13T06:58:23.2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09T22:09:24.032" idx="2">
    <p:pos x="10" y="10"/>
    <p:text>Header Font: Century Gothic (Headings) (Size: 36)</p:text>
    <p:extLst>
      <p:ext uri="{C676402C-5697-4E1C-873F-D02D1690AC5C}">
        <p15:threadingInfo xmlns:p15="http://schemas.microsoft.com/office/powerpoint/2012/main" timeZoneBias="300"/>
      </p:ext>
    </p:extLst>
  </p:cm>
  <p:cm authorId="1" dt="2018-11-09T22:09:57.424" idx="3">
    <p:pos x="10" y="106"/>
    <p:text>Body Font: Century Gothic (Body) (Size: 20)</p:text>
    <p:extLst>
      <p:ext uri="{C676402C-5697-4E1C-873F-D02D1690AC5C}">
        <p15:threadingInfo xmlns:p15="http://schemas.microsoft.com/office/powerpoint/2012/main" timeZoneBias="300">
          <p15:parentCm authorId="1" idx="2"/>
        </p15:threadingInfo>
      </p:ext>
    </p:extLst>
  </p:cm>
  <p:cm authorId="1" dt="2018-11-09T22:13:16.984" idx="4">
    <p:pos x="10" y="202"/>
    <p:text>Update slide #'s if you add a new slide</p:text>
    <p:extLst>
      <p:ext uri="{C676402C-5697-4E1C-873F-D02D1690AC5C}">
        <p15:threadingInfo xmlns:p15="http://schemas.microsoft.com/office/powerpoint/2012/main" timeZoneBias="300">
          <p15:parentCm authorId="1" idx="2"/>
        </p15:threadingInfo>
      </p:ext>
    </p:extLst>
  </p:cm>
  <p:cm authorId="1" dt="2018-11-10T17:51:10.484" idx="6">
    <p:pos x="10" y="298"/>
    <p:text>Font size for under figures: 14</p:text>
    <p:extLst>
      <p:ext uri="{C676402C-5697-4E1C-873F-D02D1690AC5C}">
        <p15:threadingInfo xmlns:p15="http://schemas.microsoft.com/office/powerpoint/2012/main" timeZoneBias="300">
          <p15:parentCm authorId="1" idx="2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0T17:47:22.605" idx="5">
    <p:pos x="41" y="-4"/>
    <p:text>gif of final concept</p:text>
    <p:extLst mod="1"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286FA-446F-46D6-ABFA-7053BAEBA4E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BF095-3AFE-4888-AB4D-1955FFD65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E2E4-4FB7-4483-B687-870A82267D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10837-A3F2-488D-9E92-554FC0CC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9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2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9128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F56DD-D7E5-4412-8875-C4969CC38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9246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12A215-A714-43B7-AFAC-927EBE95F8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99268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8665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518665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4BBFCD0-5DCC-4896-A400-608D5E095A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14904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2457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00A14B2-19FD-453D-BD2C-B224559E4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06184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312420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1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71D368-CA96-4A87-B9D8-C85E558D3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25138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A859007-BAF5-4B92-AB16-271A909CD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0039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8346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38800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638800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638800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198070E-50C3-4820-A0D3-4D669AFDE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76213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663462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422706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85855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85854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85853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2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73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3FB35C-F788-4FEB-8805-90C53C368F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26661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A7853DB-17C1-44B8-B121-B6DAFE9B4A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5146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90677-C5A3-4B69-8D2E-7D15C434A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51840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84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92675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5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90988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94609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56804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36834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725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00029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9608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D367F-71E6-4567-8B66-4A648E729B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7579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3310904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68194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9778426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68565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56475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82719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2625190-5E23-47CE-BCDC-0B8D7BF34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90152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151077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23190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7773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2625190-5E23-47CE-BCDC-0B8D7BF34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910822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306724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861E-72CE-6542-BA8A-C467BD41B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b"/>
          <a:lstStyle>
            <a:lvl1pPr algn="ctr">
              <a:defRPr sz="6000"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495D0-15C7-634C-8C92-360884DE9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7881"/>
            <a:ext cx="9144000" cy="1147119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918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6000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95600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CEFC3A-3671-448D-A16F-EA8A24DC1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30264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A6F83EA-6B43-4A3B-AA12-908D4247FF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5057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907F-2036-8D4C-AF5D-1024FF3A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92028-16F8-494D-A751-B97E949F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51F5B-FD30-5F48-93D0-FA6A1AD99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2E8E99-B6CB-4457-92C1-7ECFAA3BD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092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4E01-EF41-E04D-8A4C-B3C07AA3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95345-58EB-114B-B235-C4366A723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3E1BF-73E5-D943-95C1-646F6FCDA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003E1D-6926-4C02-877E-AD95C49345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4351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1EB6-B91F-AD42-94D1-4BCB97D1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45DBC-06CC-A64F-B6DA-3CE716800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27037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98225A5-AFC8-4115-BC52-124E0B252A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6162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AC3A1-CB8A-ED4A-A383-DCEC7D17D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730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7B366-8364-434B-A619-8E1E84790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730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9BE0EC8-1E09-4888-920D-C81E84957F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432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7" r:id="rId2"/>
    <p:sldLayoutId id="2147483679" r:id="rId3"/>
    <p:sldLayoutId id="2147483686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76" r:id="rId10"/>
    <p:sldLayoutId id="2147483678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8" r:id="rId18"/>
    <p:sldLayoutId id="2147483665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1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7" r:id="rId20"/>
    <p:sldLayoutId id="2147483718" r:id="rId21"/>
    <p:sldLayoutId id="2147483649" r:id="rId22"/>
    <p:sldLayoutId id="2147483669" r:id="rId2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8.xml"/><Relationship Id="rId4" Type="http://schemas.openxmlformats.org/officeDocument/2006/relationships/comments" Target="../comments/commen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2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inger.com/product/TELEMECANIQUE-SENSORS-48mm-Retroreflective-Cylindrical-32J327?searchBar=true&amp;searchQuery=32J327" TargetMode="External"/><Relationship Id="rId2" Type="http://schemas.openxmlformats.org/officeDocument/2006/relationships/hyperlink" Target="https://www.go-dove.com/en/auction/view?id=13216983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.png"/><Relationship Id="rId5" Type="http://schemas.openxmlformats.org/officeDocument/2006/relationships/hyperlink" Target="http://www.grainger.com/product/OMRON-100-Hz-Capacitive-Cylindrical-2AKD8?searchBar=true&amp;searchQuery=2AKD8" TargetMode="External"/><Relationship Id="rId4" Type="http://schemas.openxmlformats.org/officeDocument/2006/relationships/hyperlink" Target="http://www.keyence.com/ss/products/sensor/sensorbasics/photoelectric/info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1;p26">
            <a:extLst>
              <a:ext uri="{FF2B5EF4-FFF2-40B4-BE49-F238E27FC236}">
                <a16:creationId xmlns:a16="http://schemas.microsoft.com/office/drawing/2014/main" id="{C65B56A5-2EB7-40DC-9A81-30E015B20E23}"/>
              </a:ext>
            </a:extLst>
          </p:cNvPr>
          <p:cNvSpPr txBox="1">
            <a:spLocks/>
          </p:cNvSpPr>
          <p:nvPr/>
        </p:nvSpPr>
        <p:spPr>
          <a:xfrm>
            <a:off x="1482306" y="3138577"/>
            <a:ext cx="9220200" cy="262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400" u="sng">
                <a:latin typeface="+mn-lt"/>
                <a:ea typeface="Helvetica Neue"/>
                <a:cs typeface="Helvetica Neue"/>
                <a:sym typeface="Helvetica Neue"/>
              </a:rPr>
              <a:t>Sponsor:</a:t>
            </a:r>
            <a:r>
              <a:rPr lang="en-US" sz="2400">
                <a:latin typeface="+mn-lt"/>
                <a:ea typeface="Helvetica Neue"/>
                <a:cs typeface="Helvetica Neue"/>
                <a:sym typeface="Helvetica Neue"/>
              </a:rPr>
              <a:t> Tallahassee Community College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400"/>
            </a:pPr>
            <a:endParaRPr lang="en-US">
              <a:latin typeface="+mn-lt"/>
            </a:endParaRPr>
          </a:p>
          <a:p>
            <a:pPr>
              <a:buSzPts val="2400"/>
            </a:pPr>
            <a:r>
              <a:rPr lang="en-US" sz="2400" u="sng">
                <a:latin typeface="+mn-lt"/>
                <a:ea typeface="Helvetica Neue"/>
                <a:cs typeface="Helvetica Neue"/>
                <a:sym typeface="Helvetica Neue"/>
              </a:rPr>
              <a:t>Sponsor Representatives:</a:t>
            </a:r>
            <a:r>
              <a:rPr lang="en-US" sz="2400">
                <a:latin typeface="+mn-lt"/>
              </a:rPr>
              <a:t> Bobette Stubble and Dylan Sutton</a:t>
            </a:r>
          </a:p>
          <a:p>
            <a:pPr>
              <a:buSzPts val="2400"/>
            </a:pPr>
            <a:endParaRPr lang="en-US">
              <a:latin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2400" u="sng">
                <a:latin typeface="+mn-lt"/>
                <a:ea typeface="Helvetica Neue"/>
                <a:cs typeface="Helvetica Neue"/>
                <a:sym typeface="Helvetica Neue"/>
              </a:rPr>
              <a:t>Academic Advisor:</a:t>
            </a:r>
            <a:r>
              <a:rPr lang="en-US" sz="2400">
                <a:latin typeface="+mn-lt"/>
                <a:ea typeface="Helvetica Neue"/>
                <a:cs typeface="Helvetica Neue"/>
                <a:sym typeface="Helvetica Neue"/>
              </a:rPr>
              <a:t> Dr. Dorr Campbell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71DE1E-B4BA-48A2-BF6F-F8C685FFDB5C}"/>
              </a:ext>
            </a:extLst>
          </p:cNvPr>
          <p:cNvSpPr txBox="1"/>
          <p:nvPr/>
        </p:nvSpPr>
        <p:spPr>
          <a:xfrm>
            <a:off x="4128439" y="1763486"/>
            <a:ext cx="18485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Team 520</a:t>
            </a:r>
          </a:p>
          <a:p>
            <a:endParaRPr lang="en-US"/>
          </a:p>
        </p:txBody>
      </p:sp>
      <p:pic>
        <p:nvPicPr>
          <p:cNvPr id="8" name="Google Shape;317;p43">
            <a:extLst>
              <a:ext uri="{FF2B5EF4-FFF2-40B4-BE49-F238E27FC236}">
                <a16:creationId xmlns:a16="http://schemas.microsoft.com/office/drawing/2014/main" id="{BD3FD4E0-A2A5-43DA-B55C-2D73E20FF1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1911" y="123695"/>
            <a:ext cx="2292218" cy="225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F5C40B-A607-4D52-8954-C92D30031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15" name="Google Shape;162;p25">
            <a:extLst>
              <a:ext uri="{FF2B5EF4-FFF2-40B4-BE49-F238E27FC236}">
                <a16:creationId xmlns:a16="http://schemas.microsoft.com/office/drawing/2014/main" id="{2F8BD7BB-1F44-4CDE-8CC8-C3DA64461DBE}"/>
              </a:ext>
            </a:extLst>
          </p:cNvPr>
          <p:cNvSpPr txBox="1">
            <a:spLocks/>
          </p:cNvSpPr>
          <p:nvPr/>
        </p:nvSpPr>
        <p:spPr>
          <a:xfrm>
            <a:off x="307911" y="270588"/>
            <a:ext cx="9144000" cy="14928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5000"/>
              <a:buFont typeface="Helvetica Neue"/>
              <a:buNone/>
            </a:pPr>
            <a:r>
              <a:rPr lang="en-US" sz="4400" b="1">
                <a:ea typeface="Helvetica Neue"/>
                <a:cs typeface="Helvetica Neue"/>
                <a:sym typeface="Helvetica Neue"/>
              </a:rPr>
              <a:t>Simulated Assembly Line and </a:t>
            </a:r>
            <a:r>
              <a:rPr lang="en-US" sz="4400" b="1"/>
              <a:t>Process</a:t>
            </a:r>
            <a:r>
              <a:rPr lang="en-US" sz="4400" b="1">
                <a:ea typeface="Helvetica Neue"/>
                <a:cs typeface="Helvetica Neue"/>
                <a:sym typeface="Helvetica Neue"/>
              </a:rPr>
              <a:t> Workstation</a:t>
            </a:r>
            <a:endParaRPr lang="en-US" sz="48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52738-89DA-49D0-BBAD-104F139AB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5774637-BB63-4EFE-9FCD-9755B93D27AA}"/>
              </a:ext>
            </a:extLst>
          </p:cNvPr>
          <p:cNvSpPr txBox="1">
            <a:spLocks/>
          </p:cNvSpPr>
          <p:nvPr/>
        </p:nvSpPr>
        <p:spPr>
          <a:xfrm>
            <a:off x="8077333" y="34925"/>
            <a:ext cx="4873658" cy="34827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latin typeface="Century Gothic"/>
              </a:rPr>
              <a:t>Concepts Generated for </a:t>
            </a:r>
          </a:p>
          <a:p>
            <a:r>
              <a:rPr lang="en-US">
                <a:latin typeface="Century Gothic"/>
              </a:rPr>
              <a:t>Each Major </a:t>
            </a:r>
          </a:p>
          <a:p>
            <a:r>
              <a:rPr lang="en-US">
                <a:latin typeface="Century Gothic"/>
              </a:rPr>
              <a:t>Function</a:t>
            </a:r>
          </a:p>
        </p:txBody>
      </p:sp>
      <p:pic>
        <p:nvPicPr>
          <p:cNvPr id="18" name="Picture 10" descr="A picture of concepts generated per function.">
            <a:extLst>
              <a:ext uri="{FF2B5EF4-FFF2-40B4-BE49-F238E27FC236}">
                <a16:creationId xmlns:a16="http://schemas.microsoft.com/office/drawing/2014/main" id="{F9B3D93D-F7A9-4B74-AFB7-E4A594330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" r="181" b="10351"/>
          <a:stretch/>
        </p:blipFill>
        <p:spPr>
          <a:xfrm>
            <a:off x="710369" y="101335"/>
            <a:ext cx="6808597" cy="61806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E05FB5F-D4C0-4877-8F84-53C117CBB766}"/>
              </a:ext>
            </a:extLst>
          </p:cNvPr>
          <p:cNvSpPr txBox="1"/>
          <p:nvPr/>
        </p:nvSpPr>
        <p:spPr>
          <a:xfrm>
            <a:off x="5741894" y="6422092"/>
            <a:ext cx="381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Century Gothic"/>
                <a:cs typeface="Calibri"/>
              </a:rPr>
              <a:t>9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892B77D-339A-4441-BF2A-F8364F9C10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/>
          <a:lstStyle/>
          <a:p>
            <a:r>
              <a:rPr lang="en-US" err="1"/>
              <a:t>Boluwatife</a:t>
            </a:r>
            <a:r>
              <a:rPr lang="en-US"/>
              <a:t> </a:t>
            </a:r>
            <a:r>
              <a:rPr lang="en-US" err="1"/>
              <a:t>Olabiran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00F121-7BB2-4BE0-87E7-8E085A12C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1FBCE2-6AD3-4B7C-9519-9CC6802058CE}"/>
              </a:ext>
            </a:extLst>
          </p:cNvPr>
          <p:cNvSpPr txBox="1"/>
          <p:nvPr/>
        </p:nvSpPr>
        <p:spPr>
          <a:xfrm>
            <a:off x="5943600" y="6433298"/>
            <a:ext cx="3048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8653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B63EC-4927-4B19-8CE2-1C3AE457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218" y="130840"/>
            <a:ext cx="5124099" cy="855067"/>
          </a:xfrm>
        </p:spPr>
        <p:txBody>
          <a:bodyPr/>
          <a:lstStyle/>
          <a:p>
            <a:pPr algn="ctr"/>
            <a:r>
              <a:rPr lang="en-US"/>
              <a:t>Top 3 Concepts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1DA5E-F345-4DC5-8867-24341BB08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86CEAF-BC62-4A9F-BC6F-606FE99AE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E652C2-2422-4C98-A116-114AA69E2D82}"/>
              </a:ext>
            </a:extLst>
          </p:cNvPr>
          <p:cNvSpPr txBox="1"/>
          <p:nvPr/>
        </p:nvSpPr>
        <p:spPr>
          <a:xfrm>
            <a:off x="5943600" y="6433298"/>
            <a:ext cx="42806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10" name="Picture 10" descr="1">
            <a:extLst>
              <a:ext uri="{FF2B5EF4-FFF2-40B4-BE49-F238E27FC236}">
                <a16:creationId xmlns:a16="http://schemas.microsoft.com/office/drawing/2014/main" id="{3EBBD888-E80F-4CC9-B290-7A9029628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649" y="995737"/>
            <a:ext cx="6181277" cy="2621624"/>
          </a:xfrm>
          <a:prstGeom prst="rect">
            <a:avLst/>
          </a:prstGeom>
        </p:spPr>
      </p:pic>
      <p:pic>
        <p:nvPicPr>
          <p:cNvPr id="12" name="Picture 12" descr="2">
            <a:extLst>
              <a:ext uri="{FF2B5EF4-FFF2-40B4-BE49-F238E27FC236}">
                <a16:creationId xmlns:a16="http://schemas.microsoft.com/office/drawing/2014/main" id="{C0CDBC4A-8B18-4A5B-8688-5F8C5F525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894" y="995737"/>
            <a:ext cx="5735794" cy="2746704"/>
          </a:xfrm>
          <a:prstGeom prst="rect">
            <a:avLst/>
          </a:prstGeom>
        </p:spPr>
      </p:pic>
      <p:pic>
        <p:nvPicPr>
          <p:cNvPr id="14" name="Picture 14" descr="A close up of a map&#10;&#10;Description generated with high confidence">
            <a:extLst>
              <a:ext uri="{FF2B5EF4-FFF2-40B4-BE49-F238E27FC236}">
                <a16:creationId xmlns:a16="http://schemas.microsoft.com/office/drawing/2014/main" id="{4E39167C-E156-4EDD-A10C-8CCE6480C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218" y="3742441"/>
            <a:ext cx="5104514" cy="2488495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DA28717-4A3F-40EB-95EC-5D6EBE920B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/>
          <a:lstStyle/>
          <a:p>
            <a:r>
              <a:rPr lang="en-US" err="1"/>
              <a:t>Boluwatife</a:t>
            </a:r>
            <a:r>
              <a:rPr lang="en-US"/>
              <a:t> </a:t>
            </a:r>
            <a:r>
              <a:rPr lang="en-US" err="1"/>
              <a:t>Olabiran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49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97FAA-FEC0-428D-A0E4-B2F8C11EC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414" y="221544"/>
            <a:ext cx="8911687" cy="1280890"/>
          </a:xfrm>
        </p:spPr>
        <p:txBody>
          <a:bodyPr/>
          <a:lstStyle/>
          <a:p>
            <a:pPr algn="ctr"/>
            <a:r>
              <a:rPr lang="en-US"/>
              <a:t>Pugh Chart</a:t>
            </a:r>
          </a:p>
        </p:txBody>
      </p:sp>
      <p:pic>
        <p:nvPicPr>
          <p:cNvPr id="8" name="Picture 8" descr="Pugh Chart">
            <a:extLst>
              <a:ext uri="{FF2B5EF4-FFF2-40B4-BE49-F238E27FC236}">
                <a16:creationId xmlns:a16="http://schemas.microsoft.com/office/drawing/2014/main" id="{E663FCB5-FF8D-4314-A125-EAE75D509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710" y="1261873"/>
            <a:ext cx="11768456" cy="39700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5603B-6957-417B-A4E0-0B29387F5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5A2ACC-E216-43DF-8F36-AF68A61634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err="1"/>
              <a:t>Boluwatife</a:t>
            </a:r>
            <a:r>
              <a:rPr lang="en-US"/>
              <a:t> </a:t>
            </a:r>
            <a:r>
              <a:rPr lang="en-US" err="1"/>
              <a:t>Olabiran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388BC8-3032-4C2C-9F9B-E55908A57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BE850D-F246-46F8-854B-28E058632F4B}"/>
              </a:ext>
            </a:extLst>
          </p:cNvPr>
          <p:cNvSpPr txBox="1"/>
          <p:nvPr/>
        </p:nvSpPr>
        <p:spPr>
          <a:xfrm>
            <a:off x="5943600" y="6433298"/>
            <a:ext cx="42806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105706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57C9-C57C-445D-AB75-3091FA497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265" y="336182"/>
            <a:ext cx="3866669" cy="615809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Final Ratings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8CEF29C-C10B-416B-B6D8-0FC49296EB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260565"/>
              </p:ext>
            </p:extLst>
          </p:nvPr>
        </p:nvGraphicFramePr>
        <p:xfrm>
          <a:off x="1465866" y="1491771"/>
          <a:ext cx="8955466" cy="1920000"/>
        </p:xfrm>
        <a:graphic>
          <a:graphicData uri="http://schemas.openxmlformats.org/drawingml/2006/table">
            <a:tbl>
              <a:tblPr firstRow="1" firstCol="1"/>
              <a:tblGrid>
                <a:gridCol w="895547">
                  <a:extLst>
                    <a:ext uri="{9D8B030D-6E8A-4147-A177-3AD203B41FA5}">
                      <a16:colId xmlns:a16="http://schemas.microsoft.com/office/drawing/2014/main" val="717427787"/>
                    </a:ext>
                  </a:extLst>
                </a:gridCol>
                <a:gridCol w="964434">
                  <a:extLst>
                    <a:ext uri="{9D8B030D-6E8A-4147-A177-3AD203B41FA5}">
                      <a16:colId xmlns:a16="http://schemas.microsoft.com/office/drawing/2014/main" val="1469740318"/>
                    </a:ext>
                  </a:extLst>
                </a:gridCol>
                <a:gridCol w="964434">
                  <a:extLst>
                    <a:ext uri="{9D8B030D-6E8A-4147-A177-3AD203B41FA5}">
                      <a16:colId xmlns:a16="http://schemas.microsoft.com/office/drawing/2014/main" val="537667733"/>
                    </a:ext>
                  </a:extLst>
                </a:gridCol>
                <a:gridCol w="852683">
                  <a:extLst>
                    <a:ext uri="{9D8B030D-6E8A-4147-A177-3AD203B41FA5}">
                      <a16:colId xmlns:a16="http://schemas.microsoft.com/office/drawing/2014/main" val="2124193357"/>
                    </a:ext>
                  </a:extLst>
                </a:gridCol>
                <a:gridCol w="731745">
                  <a:extLst>
                    <a:ext uri="{9D8B030D-6E8A-4147-A177-3AD203B41FA5}">
                      <a16:colId xmlns:a16="http://schemas.microsoft.com/office/drawing/2014/main" val="1605687759"/>
                    </a:ext>
                  </a:extLst>
                </a:gridCol>
                <a:gridCol w="482219">
                  <a:extLst>
                    <a:ext uri="{9D8B030D-6E8A-4147-A177-3AD203B41FA5}">
                      <a16:colId xmlns:a16="http://schemas.microsoft.com/office/drawing/2014/main" val="1674916443"/>
                    </a:ext>
                  </a:extLst>
                </a:gridCol>
                <a:gridCol w="1171100">
                  <a:extLst>
                    <a:ext uri="{9D8B030D-6E8A-4147-A177-3AD203B41FA5}">
                      <a16:colId xmlns:a16="http://schemas.microsoft.com/office/drawing/2014/main" val="3504912089"/>
                    </a:ext>
                  </a:extLst>
                </a:gridCol>
                <a:gridCol w="826659">
                  <a:extLst>
                    <a:ext uri="{9D8B030D-6E8A-4147-A177-3AD203B41FA5}">
                      <a16:colId xmlns:a16="http://schemas.microsoft.com/office/drawing/2014/main" val="2349697524"/>
                    </a:ext>
                  </a:extLst>
                </a:gridCol>
                <a:gridCol w="1102211">
                  <a:extLst>
                    <a:ext uri="{9D8B030D-6E8A-4147-A177-3AD203B41FA5}">
                      <a16:colId xmlns:a16="http://schemas.microsoft.com/office/drawing/2014/main" val="2856315124"/>
                    </a:ext>
                  </a:extLst>
                </a:gridCol>
                <a:gridCol w="964434">
                  <a:extLst>
                    <a:ext uri="{9D8B030D-6E8A-4147-A177-3AD203B41FA5}">
                      <a16:colId xmlns:a16="http://schemas.microsoft.com/office/drawing/2014/main" val="1979895793"/>
                    </a:ext>
                  </a:extLst>
                </a:gridCol>
              </a:tblGrid>
              <a:tr h="8801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Selection Criteria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Accuracy of Property Sorting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Accuracy of Material Detection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Accuracy of Size Detection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Average Cycle Time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Cost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Complexity of Programming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Fixability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Machinability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Ease of Modularity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8051757"/>
                  </a:ext>
                </a:extLst>
              </a:tr>
              <a:tr h="3466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i="1">
                          <a:effectLst/>
                        </a:rPr>
                        <a:t>Concept 1</a:t>
                      </a:r>
                      <a:endParaRPr lang="en-US" sz="1100" b="1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3461108"/>
                  </a:ext>
                </a:extLst>
              </a:tr>
              <a:tr h="3466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i="1">
                          <a:effectLst/>
                        </a:rPr>
                        <a:t>Concept 3</a:t>
                      </a:r>
                      <a:endParaRPr lang="en-US" sz="1100" b="1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6450476"/>
                  </a:ext>
                </a:extLst>
              </a:tr>
              <a:tr h="3466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i="1">
                          <a:effectLst/>
                        </a:rPr>
                        <a:t>Concept 4</a:t>
                      </a:r>
                      <a:endParaRPr lang="en-US" sz="1100" b="1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644665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206FD-3A24-477C-A3EB-CA677CD0C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8A868A-F3AE-48B6-8E31-61E356CFC4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JoEll Williams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8694F-1789-409D-B5E2-55EC821AF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D7D8E7-A43C-4D0B-9357-52F1D1E1C7BC}"/>
              </a:ext>
            </a:extLst>
          </p:cNvPr>
          <p:cNvSpPr txBox="1"/>
          <p:nvPr/>
        </p:nvSpPr>
        <p:spPr>
          <a:xfrm>
            <a:off x="5943600" y="6433298"/>
            <a:ext cx="381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12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F18F1F-611F-44E5-8B9D-E55274A1E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104227"/>
              </p:ext>
            </p:extLst>
          </p:nvPr>
        </p:nvGraphicFramePr>
        <p:xfrm>
          <a:off x="4489937" y="4413242"/>
          <a:ext cx="3041714" cy="1158120"/>
        </p:xfrm>
        <a:graphic>
          <a:graphicData uri="http://schemas.openxmlformats.org/drawingml/2006/table">
            <a:tbl>
              <a:tblPr firstRow="1" firstCol="1"/>
              <a:tblGrid>
                <a:gridCol w="1520857">
                  <a:extLst>
                    <a:ext uri="{9D8B030D-6E8A-4147-A177-3AD203B41FA5}">
                      <a16:colId xmlns:a16="http://schemas.microsoft.com/office/drawing/2014/main" val="1802446085"/>
                    </a:ext>
                  </a:extLst>
                </a:gridCol>
                <a:gridCol w="1520857">
                  <a:extLst>
                    <a:ext uri="{9D8B030D-6E8A-4147-A177-3AD203B41FA5}">
                      <a16:colId xmlns:a16="http://schemas.microsoft.com/office/drawing/2014/main" val="1425169414"/>
                    </a:ext>
                  </a:extLst>
                </a:gridCol>
              </a:tblGrid>
              <a:tr h="3673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Concept #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Value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090266"/>
                  </a:ext>
                </a:extLst>
              </a:tr>
              <a:tr h="2635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5339866"/>
                  </a:ext>
                </a:extLst>
              </a:tr>
              <a:tr h="2635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</a:rPr>
                        <a:t>0.46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9190793"/>
                  </a:ext>
                </a:extLst>
              </a:tr>
              <a:tr h="2635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7452673"/>
                  </a:ext>
                </a:extLst>
              </a:tr>
            </a:tbl>
          </a:graphicData>
        </a:graphic>
      </p:graphicFrame>
      <p:sp>
        <p:nvSpPr>
          <p:cNvPr id="14" name="Rectangle 2">
            <a:extLst>
              <a:ext uri="{FF2B5EF4-FFF2-40B4-BE49-F238E27FC236}">
                <a16:creationId xmlns:a16="http://schemas.microsoft.com/office/drawing/2014/main" id="{18C64604-5FCF-49C0-B887-D728E600D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063" y="5609947"/>
            <a:ext cx="21934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</a:t>
            </a: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Final Selection Values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C23C07-E98A-4BF8-A76C-E0EA6A44AFF9}"/>
              </a:ext>
            </a:extLst>
          </p:cNvPr>
          <p:cNvSpPr/>
          <p:nvPr/>
        </p:nvSpPr>
        <p:spPr>
          <a:xfrm>
            <a:off x="4456942" y="3457276"/>
            <a:ext cx="3178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400" i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Figure </a:t>
            </a:r>
            <a:r>
              <a:rPr lang="en-US" sz="1400" i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400" i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Final Rating Matrix</a:t>
            </a:r>
            <a:endParaRPr lang="en-US" sz="1400" i="1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3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356" y="426355"/>
            <a:ext cx="8911687" cy="1280890"/>
          </a:xfrm>
        </p:spPr>
        <p:txBody>
          <a:bodyPr>
            <a:normAutofit/>
          </a:bodyPr>
          <a:lstStyle/>
          <a:p>
            <a:r>
              <a:rPr lang="en-US"/>
              <a:t>Winning concept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8D68938-03B1-4E33-927D-1FEAE8F32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5137" y="1979871"/>
            <a:ext cx="6803194" cy="38267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JoEll Williams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63C5E-4B58-41BF-BDED-63C9946BD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6FE06B-A441-4BED-8F8C-F6FB30EFAB0B}"/>
              </a:ext>
            </a:extLst>
          </p:cNvPr>
          <p:cNvSpPr txBox="1"/>
          <p:nvPr/>
        </p:nvSpPr>
        <p:spPr>
          <a:xfrm>
            <a:off x="5943600" y="6433298"/>
            <a:ext cx="4572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4FFA8-6499-4162-8EB8-7B0965FCE64A}"/>
              </a:ext>
            </a:extLst>
          </p:cNvPr>
          <p:cNvSpPr/>
          <p:nvPr/>
        </p:nvSpPr>
        <p:spPr>
          <a:xfrm>
            <a:off x="581643" y="2200418"/>
            <a:ext cx="3276600" cy="33547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Shows</a:t>
            </a:r>
            <a:r>
              <a:rPr lang="en-US">
                <a:solidFill>
                  <a:srgbClr val="404040"/>
                </a:solidFill>
              </a:rPr>
              <a:t> a box as it travels through system at different points</a:t>
            </a:r>
          </a:p>
          <a:p>
            <a:pPr marL="34290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>
                <a:solidFill>
                  <a:srgbClr val="404040"/>
                </a:solidFill>
              </a:rPr>
              <a:t>Design includes:</a:t>
            </a:r>
          </a:p>
          <a:p>
            <a:pPr lvl="1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>
                <a:solidFill>
                  <a:srgbClr val="404040"/>
                </a:solidFill>
              </a:rPr>
              <a:t>2 Photoelectric sensors</a:t>
            </a:r>
          </a:p>
          <a:p>
            <a:pPr lvl="1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>
                <a:solidFill>
                  <a:srgbClr val="404040"/>
                </a:solidFill>
              </a:rPr>
              <a:t>1 Capacitive sensor</a:t>
            </a:r>
          </a:p>
          <a:p>
            <a:pPr lvl="1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>
                <a:solidFill>
                  <a:srgbClr val="404040"/>
                </a:solidFill>
              </a:rPr>
              <a:t>Rotating arm</a:t>
            </a:r>
          </a:p>
          <a:p>
            <a:pPr lvl="1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>
                <a:solidFill>
                  <a:srgbClr val="404040"/>
                </a:solidFill>
              </a:rPr>
              <a:t>Two conveyor belts</a:t>
            </a:r>
          </a:p>
          <a:p>
            <a:pPr lvl="1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>
                <a:solidFill>
                  <a:srgbClr val="404040"/>
                </a:solidFill>
              </a:rPr>
              <a:t>Collecting bins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6BC6FD-5D15-4846-95FC-BCBADFE3CA9C}"/>
              </a:ext>
            </a:extLst>
          </p:cNvPr>
          <p:cNvCxnSpPr/>
          <p:nvPr/>
        </p:nvCxnSpPr>
        <p:spPr>
          <a:xfrm flipH="1" flipV="1">
            <a:off x="5722070" y="3676454"/>
            <a:ext cx="292231" cy="311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951D9E-58DA-4F05-B2BC-F8879DEC74C2}"/>
              </a:ext>
            </a:extLst>
          </p:cNvPr>
          <p:cNvCxnSpPr/>
          <p:nvPr/>
        </p:nvCxnSpPr>
        <p:spPr>
          <a:xfrm flipV="1">
            <a:off x="6014301" y="3676454"/>
            <a:ext cx="0" cy="311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4F840F-25DE-4A73-B99F-E8E1D674CF0E}"/>
              </a:ext>
            </a:extLst>
          </p:cNvPr>
          <p:cNvCxnSpPr>
            <a:cxnSpLocks/>
          </p:cNvCxnSpPr>
          <p:nvPr/>
        </p:nvCxnSpPr>
        <p:spPr>
          <a:xfrm flipH="1">
            <a:off x="6325385" y="3676454"/>
            <a:ext cx="292231" cy="4336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6C47EC-903D-4F9B-AA04-F90A1CFE05CF}"/>
              </a:ext>
            </a:extLst>
          </p:cNvPr>
          <p:cNvCxnSpPr/>
          <p:nvPr/>
        </p:nvCxnSpPr>
        <p:spPr>
          <a:xfrm>
            <a:off x="8401731" y="2611225"/>
            <a:ext cx="76200" cy="377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DE112B1-ABC7-448D-8BDA-2E817390E4F9}"/>
              </a:ext>
            </a:extLst>
          </p:cNvPr>
          <p:cNvCxnSpPr/>
          <p:nvPr/>
        </p:nvCxnSpPr>
        <p:spPr>
          <a:xfrm flipV="1">
            <a:off x="8401731" y="3572759"/>
            <a:ext cx="468892" cy="103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50792C3-AB83-459B-B2BE-9E69D5321192}"/>
              </a:ext>
            </a:extLst>
          </p:cNvPr>
          <p:cNvCxnSpPr>
            <a:cxnSpLocks/>
          </p:cNvCxnSpPr>
          <p:nvPr/>
        </p:nvCxnSpPr>
        <p:spPr>
          <a:xfrm>
            <a:off x="8401731" y="3869704"/>
            <a:ext cx="468892" cy="758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14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FCF7-D770-4FAC-8F24-A0BD4CFB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405" y="443195"/>
            <a:ext cx="4466687" cy="741140"/>
          </a:xfrm>
        </p:spPr>
        <p:txBody>
          <a:bodyPr/>
          <a:lstStyle/>
          <a:p>
            <a:pPr algn="ctr"/>
            <a:r>
              <a:rPr lang="en-US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3CAEB-6EE6-4F49-8D6D-4C2F0244D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073" y="1589410"/>
            <a:ext cx="8915400" cy="42175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Designing of Sensor Mounts</a:t>
            </a:r>
          </a:p>
          <a:p>
            <a:pPr marL="0" indent="0">
              <a:buNone/>
            </a:pPr>
            <a:r>
              <a:rPr lang="en-US"/>
              <a:t>          </a:t>
            </a:r>
          </a:p>
          <a:p>
            <a:pPr marL="0" indent="0">
              <a:buNone/>
            </a:pPr>
            <a:r>
              <a:rPr lang="en-US"/>
              <a:t>                                                          </a:t>
            </a:r>
          </a:p>
          <a:p>
            <a:r>
              <a:rPr lang="en-US"/>
              <a:t>Size of sorting bins	</a:t>
            </a:r>
          </a:p>
          <a:p>
            <a:pPr marL="0" indent="0">
              <a:buNone/>
            </a:pPr>
            <a:r>
              <a:rPr lang="en-US"/>
              <a:t>		</a:t>
            </a:r>
          </a:p>
          <a:p>
            <a:r>
              <a:rPr lang="en-US"/>
              <a:t>Stepper motor</a:t>
            </a:r>
          </a:p>
          <a:p>
            <a:pPr marL="0" indent="0">
              <a:buNone/>
            </a:pPr>
            <a:r>
              <a:rPr lang="en-US"/>
              <a:t>                                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Programmable logic controller (PLC)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99FA8-495A-44FB-852F-A6090893F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65BE36-A93B-486F-96A9-FFA9C16AA2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JoEll Williams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5E937-A362-4B02-A366-8C52227A5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5A6BC5-3FFD-40EC-8EFA-BFD4DB8FF418}"/>
              </a:ext>
            </a:extLst>
          </p:cNvPr>
          <p:cNvSpPr txBox="1"/>
          <p:nvPr/>
        </p:nvSpPr>
        <p:spPr>
          <a:xfrm>
            <a:off x="5943600" y="6433298"/>
            <a:ext cx="4572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22A661-4AB2-4722-93AA-F4FDFA1E0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49" y="1651557"/>
            <a:ext cx="909999" cy="11357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A8EAB-8BF2-46A2-B2CE-2E5DCD8BF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43" r="4012" b="15112"/>
          <a:stretch/>
        </p:blipFill>
        <p:spPr>
          <a:xfrm>
            <a:off x="4411744" y="3608690"/>
            <a:ext cx="1102936" cy="13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60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44018" y="451582"/>
            <a:ext cx="8911687" cy="1280890"/>
          </a:xfrm>
        </p:spPr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83438" y="2104845"/>
            <a:ext cx="8915400" cy="388620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1050"/>
              <a:t>CEIA , THS, Metal Detector, 2011, Serial number 20800450034, aperture 550 x 75mm, belt 2750 x 500mm .This items will be. (n.d.). Retrieved from </a:t>
            </a:r>
            <a:r>
              <a:rPr lang="en-US" sz="1050">
                <a:hlinkClick r:id="rId2"/>
              </a:rPr>
              <a:t>https://www.go-dove.com/en/auction/view?id=13216983</a:t>
            </a:r>
            <a:endParaRPr lang="en-US" sz="1050"/>
          </a:p>
          <a:p>
            <a:pPr>
              <a:buFont typeface="+mj-lt"/>
              <a:buAutoNum type="arabicPeriod"/>
            </a:pPr>
            <a:r>
              <a:rPr lang="en-US" sz="1050"/>
              <a:t>“48mm Retroreflective Cylindrical Photoelectric Sensor; Max. Sensing Distance: 3.0m.” </a:t>
            </a:r>
            <a:r>
              <a:rPr lang="en-US" sz="1050" i="1"/>
              <a:t>Grainger - For the Ones Who Get It Done.</a:t>
            </a:r>
            <a:r>
              <a:rPr lang="en-US" sz="1050"/>
              <a:t>, </a:t>
            </a:r>
            <a:r>
              <a:rPr lang="en-US" sz="1050">
                <a:hlinkClick r:id="rId3"/>
              </a:rPr>
              <a:t>www.grainger.com/product/TELEMECANIQUE-SENSORS-48mm-Retroreflective-Cylindrical-32J327?searchBar=true&amp;searchQuery=32J327</a:t>
            </a:r>
            <a:r>
              <a:rPr lang="en-US" sz="1050"/>
              <a:t>.</a:t>
            </a:r>
          </a:p>
          <a:p>
            <a:pPr>
              <a:buFont typeface="+mj-lt"/>
              <a:buAutoNum type="arabicPeriod"/>
            </a:pPr>
            <a:r>
              <a:rPr lang="en-US" sz="1000"/>
              <a:t>“Detection Based on ‘</a:t>
            </a:r>
            <a:r>
              <a:rPr lang="en-US" sz="1000" err="1"/>
              <a:t>Light‘What</a:t>
            </a:r>
            <a:r>
              <a:rPr lang="en-US" sz="1000"/>
              <a:t> Is a Photoelectric Sensor?” </a:t>
            </a:r>
            <a:r>
              <a:rPr lang="en-US" sz="1000" i="1"/>
              <a:t>Main Types of Microscopes: Types &amp; </a:t>
            </a:r>
            <a:r>
              <a:rPr lang="en-US" sz="1000" i="1" err="1"/>
              <a:t>Principle｜KEYENCE</a:t>
            </a:r>
            <a:r>
              <a:rPr lang="en-US" sz="1000" i="1"/>
              <a:t> Biological Fluorescence Microscopes</a:t>
            </a:r>
            <a:r>
              <a:rPr lang="en-US" sz="1000"/>
              <a:t>, </a:t>
            </a:r>
            <a:r>
              <a:rPr lang="en-US" sz="1000">
                <a:hlinkClick r:id="rId4"/>
              </a:rPr>
              <a:t>www.keyence.com/ss/products/sensor/sensorbasics/photoelectric/info/</a:t>
            </a:r>
            <a:r>
              <a:rPr lang="en-US" sz="1000"/>
              <a:t>.</a:t>
            </a:r>
          </a:p>
          <a:p>
            <a:pPr>
              <a:buFont typeface="+mj-lt"/>
              <a:buAutoNum type="arabicPeriod"/>
            </a:pPr>
            <a:r>
              <a:rPr lang="en-US" sz="1000"/>
              <a:t>“100 Hz Capacitive Cylindrical Proximity Sensor with Max. Detecting Distance 8.0mm.” </a:t>
            </a:r>
            <a:r>
              <a:rPr lang="en-US" sz="1000" i="1"/>
              <a:t>Grainger - For the Ones Who Get It Done.</a:t>
            </a:r>
            <a:r>
              <a:rPr lang="en-US" sz="1000"/>
              <a:t>, </a:t>
            </a:r>
            <a:r>
              <a:rPr lang="en-US" sz="1000">
                <a:hlinkClick r:id="rId5"/>
              </a:rPr>
              <a:t>www.grainger.com/product/OMRON-100-Hz-Capacitive-Cylindrical-2AKD8?searchBar=true&amp;searchQuery=2AKD8</a:t>
            </a:r>
            <a:r>
              <a:rPr lang="en-US" sz="1000"/>
              <a:t>.</a:t>
            </a:r>
          </a:p>
          <a:p>
            <a:pPr>
              <a:buFont typeface="+mj-lt"/>
              <a:buAutoNum type="arabicPeriod"/>
            </a:pPr>
            <a:r>
              <a:rPr lang="en-US" sz="1100"/>
              <a:t>“1200 Hz Inductive Cylindrical Proximity Sensor with Max. Detecting Distance 8.0mm.” </a:t>
            </a:r>
            <a:r>
              <a:rPr lang="en-US" sz="1100" i="1"/>
              <a:t>Grainger - For the Ones Who Get It Done.</a:t>
            </a:r>
            <a:r>
              <a:rPr lang="en-US" sz="1100"/>
              <a:t>, www.grainger.com/product/EATON-1200-Hz-Inductive-Cylindrical-40HT96?searchBar=true&amp;searchQuery=40HT96.</a:t>
            </a:r>
          </a:p>
          <a:p>
            <a:pPr>
              <a:buFont typeface="+mj-lt"/>
              <a:buAutoNum type="arabicPeriod"/>
            </a:pPr>
            <a:endParaRPr lang="en-US" sz="1400"/>
          </a:p>
          <a:p>
            <a:pPr>
              <a:buFont typeface="+mj-lt"/>
              <a:buAutoNum type="arabicPeriod"/>
            </a:pPr>
            <a:endParaRPr lang="en-US" sz="1400"/>
          </a:p>
          <a:p>
            <a:pPr>
              <a:buFont typeface="+mj-lt"/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935CF-9560-40E0-9EC3-03BDF38EA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1CA2D8-DAB9-4A2F-A623-09FF585DF0CB}"/>
              </a:ext>
            </a:extLst>
          </p:cNvPr>
          <p:cNvSpPr txBox="1"/>
          <p:nvPr/>
        </p:nvSpPr>
        <p:spPr>
          <a:xfrm>
            <a:off x="5943600" y="6433298"/>
            <a:ext cx="381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42241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142191"/>
            <a:ext cx="5638800" cy="2573618"/>
          </a:xfrm>
        </p:spPr>
        <p:txBody>
          <a:bodyPr>
            <a:normAutofit/>
          </a:bodyPr>
          <a:lstStyle/>
          <a:p>
            <a:r>
              <a:rPr lang="en-US" sz="800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C5C34-A4F6-4F0E-86A9-03734A86F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7565B9-59F4-4215-8ED6-9A27B1D82717}"/>
              </a:ext>
            </a:extLst>
          </p:cNvPr>
          <p:cNvSpPr txBox="1"/>
          <p:nvPr/>
        </p:nvSpPr>
        <p:spPr>
          <a:xfrm>
            <a:off x="5943600" y="6433298"/>
            <a:ext cx="381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473266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2C79FE-D56A-4BBA-B1F2-C185C748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41" y="480336"/>
            <a:ext cx="8911687" cy="1280890"/>
          </a:xfrm>
        </p:spPr>
        <p:txBody>
          <a:bodyPr/>
          <a:lstStyle/>
          <a:p>
            <a:pPr algn="ctr"/>
            <a:r>
              <a:rPr lang="en-US"/>
              <a:t>Team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15365-6C77-4F9E-938B-622B08ACE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24D8F-683E-4F60-A9A5-F1AF5A9F3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042888-54AD-46CF-B09C-99A2D2251CC1}"/>
              </a:ext>
            </a:extLst>
          </p:cNvPr>
          <p:cNvSpPr txBox="1"/>
          <p:nvPr/>
        </p:nvSpPr>
        <p:spPr>
          <a:xfrm>
            <a:off x="3244516" y="4292648"/>
            <a:ext cx="1981200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David C. DiMaggio</a:t>
            </a:r>
          </a:p>
          <a:p>
            <a:pPr algn="ctr"/>
            <a:r>
              <a:rPr lang="en-US" sz="1400" b="1"/>
              <a:t>Design Engineer</a:t>
            </a:r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5057AC-D113-4D6F-861B-29EAE486C0F0}"/>
              </a:ext>
            </a:extLst>
          </p:cNvPr>
          <p:cNvSpPr txBox="1"/>
          <p:nvPr/>
        </p:nvSpPr>
        <p:spPr>
          <a:xfrm>
            <a:off x="5453715" y="4292648"/>
            <a:ext cx="2020276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err="1"/>
              <a:t>Boluwatife</a:t>
            </a:r>
            <a:r>
              <a:rPr lang="en-US" sz="1600"/>
              <a:t> </a:t>
            </a:r>
            <a:r>
              <a:rPr lang="en-US" sz="1600" err="1"/>
              <a:t>Olabiran</a:t>
            </a:r>
            <a:endParaRPr lang="en-US" sz="1600"/>
          </a:p>
          <a:p>
            <a:pPr algn="ctr"/>
            <a:r>
              <a:rPr lang="en-US" sz="1400" b="1"/>
              <a:t>Software Engineer</a:t>
            </a:r>
          </a:p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99F8BF-B8D4-4C01-AD23-657576CEFDF3}"/>
              </a:ext>
            </a:extLst>
          </p:cNvPr>
          <p:cNvSpPr txBox="1"/>
          <p:nvPr/>
        </p:nvSpPr>
        <p:spPr>
          <a:xfrm>
            <a:off x="7713664" y="4292648"/>
            <a:ext cx="2020276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err="1"/>
              <a:t>Nataajah</a:t>
            </a:r>
            <a:r>
              <a:rPr lang="en-US" sz="1600"/>
              <a:t> Taylor</a:t>
            </a:r>
          </a:p>
          <a:p>
            <a:pPr algn="ctr"/>
            <a:r>
              <a:rPr lang="en-US" sz="1400" b="1"/>
              <a:t>Hardware Engineer</a:t>
            </a:r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6B1C86-C498-4A1E-B55A-187428161F76}"/>
              </a:ext>
            </a:extLst>
          </p:cNvPr>
          <p:cNvSpPr txBox="1"/>
          <p:nvPr/>
        </p:nvSpPr>
        <p:spPr>
          <a:xfrm>
            <a:off x="9739150" y="4292648"/>
            <a:ext cx="2020276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JoEll Williams</a:t>
            </a:r>
          </a:p>
          <a:p>
            <a:pPr algn="ctr"/>
            <a:r>
              <a:rPr lang="en-US" sz="1400" b="1"/>
              <a:t>Test Engineer</a:t>
            </a:r>
          </a:p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72799C2-F1BE-4905-BFA4-54B33AC2B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155" y="1786827"/>
            <a:ext cx="1837428" cy="2493591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70948178-16B8-4A04-857E-1642A9E8A59B}"/>
              </a:ext>
            </a:extLst>
          </p:cNvPr>
          <p:cNvSpPr txBox="1"/>
          <p:nvPr/>
        </p:nvSpPr>
        <p:spPr>
          <a:xfrm>
            <a:off x="994029" y="4292648"/>
            <a:ext cx="2020276" cy="1015663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>
                <a:latin typeface="+mn-lt"/>
              </a:rPr>
              <a:t>Cheyenne R. Laurel</a:t>
            </a:r>
          </a:p>
          <a:p>
            <a:pPr algn="ctr"/>
            <a:r>
              <a:rPr lang="en-US" b="1">
                <a:latin typeface="+mn-lt"/>
              </a:rPr>
              <a:t>Project Manager</a:t>
            </a:r>
            <a:endParaRPr lang="en-US" sz="1600" b="1">
              <a:latin typeface="+mn-lt"/>
            </a:endParaRPr>
          </a:p>
          <a:p>
            <a:pPr algn="ctr"/>
            <a:endParaRPr lang="en-US">
              <a:latin typeface="+mn-lt"/>
            </a:endParaRPr>
          </a:p>
        </p:txBody>
      </p:sp>
      <p:pic>
        <p:nvPicPr>
          <p:cNvPr id="14" name="Picture 13" descr="A person standing on a sidewalk&#10;&#10;Description generated with very high confidence">
            <a:extLst>
              <a:ext uri="{FF2B5EF4-FFF2-40B4-BE49-F238E27FC236}">
                <a16:creationId xmlns:a16="http://schemas.microsoft.com/office/drawing/2014/main" id="{2B67F682-C785-4C7A-994E-047A760A5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00" t="10090" b="448"/>
          <a:stretch/>
        </p:blipFill>
        <p:spPr>
          <a:xfrm>
            <a:off x="994029" y="1792881"/>
            <a:ext cx="2020284" cy="2492084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BF4C78F7-9B97-43D5-8C0A-241ACEDBB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281" y="1788542"/>
            <a:ext cx="1633705" cy="2475782"/>
          </a:xfrm>
          <a:prstGeom prst="rect">
            <a:avLst/>
          </a:prstGeom>
        </p:spPr>
      </p:pic>
      <p:pic>
        <p:nvPicPr>
          <p:cNvPr id="16" name="Picture 4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D274E666-ABAD-4066-AFFD-E2CD168A5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7873" y="1785665"/>
            <a:ext cx="1613011" cy="2469880"/>
          </a:xfrm>
          <a:prstGeom prst="rect">
            <a:avLst/>
          </a:prstGeom>
        </p:spPr>
      </p:pic>
      <p:pic>
        <p:nvPicPr>
          <p:cNvPr id="17" name="Picture 7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8B728AFA-6A2D-4C38-83CA-1F74140D0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107" y="1758871"/>
            <a:ext cx="1679664" cy="2534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83C312-A209-4338-BC93-A4C3C7AE8D02}"/>
              </a:ext>
            </a:extLst>
          </p:cNvPr>
          <p:cNvSpPr txBox="1"/>
          <p:nvPr/>
        </p:nvSpPr>
        <p:spPr>
          <a:xfrm>
            <a:off x="5943600" y="6433298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5747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B5F8-D106-437D-8A01-E9CC7716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018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/>
              <a:t>Project 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8FC23B-A66C-481A-A000-A10B3D952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967" y="1917940"/>
            <a:ext cx="4802188" cy="3886200"/>
          </a:xfrm>
        </p:spPr>
        <p:txBody>
          <a:bodyPr/>
          <a:lstStyle/>
          <a:p>
            <a:r>
              <a:rPr lang="en-US" sz="2000">
                <a:ea typeface="Helvetica Neue"/>
                <a:cs typeface="Helvetica Neue"/>
                <a:sym typeface="Helvetica Neue"/>
              </a:rPr>
              <a:t>TCC needs an automated assembly station for teaching and certifying their students in a mechatronics program </a:t>
            </a:r>
          </a:p>
          <a:p>
            <a:r>
              <a:rPr lang="en-US" sz="2000">
                <a:ea typeface="Helvetica Neue"/>
                <a:cs typeface="Helvetica Neue"/>
                <a:sym typeface="Helvetica Neue"/>
              </a:rPr>
              <a:t>The team is required to build a conveyor belt system with categorizing and sorting capabilities using materials provided. </a:t>
            </a:r>
            <a:endParaRPr lang="en-US" sz="2000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A306C6-6963-4979-9229-7CE964C6A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C1C170-8E7C-42B2-9451-03A77F9006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David DiMaggio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6FC955-3B33-4F0F-BD56-6475A36C7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pic>
        <p:nvPicPr>
          <p:cNvPr id="9" name="Picture 8" descr="A large machine in a room&#10;&#10;Description generated with very high confidence">
            <a:extLst>
              <a:ext uri="{FF2B5EF4-FFF2-40B4-BE49-F238E27FC236}">
                <a16:creationId xmlns:a16="http://schemas.microsoft.com/office/drawing/2014/main" id="{383EF34E-EE8C-4093-B177-07985B5AD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955" y="1905000"/>
            <a:ext cx="3657600" cy="2736887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44192C42-8381-42D4-82BB-621EED3544D4}"/>
              </a:ext>
            </a:extLst>
          </p:cNvPr>
          <p:cNvSpPr txBox="1"/>
          <p:nvPr/>
        </p:nvSpPr>
        <p:spPr>
          <a:xfrm>
            <a:off x="7481977" y="4656169"/>
            <a:ext cx="3352800" cy="523220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i="1">
                <a:latin typeface="+mn-lt"/>
              </a:rPr>
              <a:t>Figure 1: Example of Material Detection Manufacturing Machine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5878F-D4F7-4BD7-A3F0-F26FB4B8389D}"/>
              </a:ext>
            </a:extLst>
          </p:cNvPr>
          <p:cNvSpPr txBox="1"/>
          <p:nvPr/>
        </p:nvSpPr>
        <p:spPr>
          <a:xfrm>
            <a:off x="5943600" y="6433298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9510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 Technology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3967" y="2018581"/>
            <a:ext cx="8915400" cy="3886200"/>
          </a:xfrm>
        </p:spPr>
        <p:txBody>
          <a:bodyPr>
            <a:normAutofit/>
          </a:bodyPr>
          <a:lstStyle/>
          <a:p>
            <a:r>
              <a:rPr lang="en-US" sz="2000"/>
              <a:t>Photoelectric Sensor</a:t>
            </a:r>
          </a:p>
          <a:p>
            <a:r>
              <a:rPr lang="en-US" sz="2000"/>
              <a:t>Capacitive Proximity Sensor </a:t>
            </a:r>
          </a:p>
          <a:p>
            <a:r>
              <a:rPr lang="en-US" sz="2000"/>
              <a:t>Inductive Proximity Sensor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AD924A-1A4C-4C31-82AD-EE32A955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5F43E8-0EA0-42D0-9752-905F25615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/>
          <a:lstStyle/>
          <a:p>
            <a:r>
              <a:rPr lang="en-US"/>
              <a:t>David DiMaggio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B49E7-EAD6-41C4-8270-B6B2C81B6FA9}"/>
              </a:ext>
            </a:extLst>
          </p:cNvPr>
          <p:cNvSpPr txBox="1"/>
          <p:nvPr/>
        </p:nvSpPr>
        <p:spPr>
          <a:xfrm>
            <a:off x="5943600" y="6433298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07464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A969-32F5-4546-BFE7-073683A34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Photoelectric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7CF1D-F4E6-419D-8DB9-D87A4F1BF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800" y="1720825"/>
            <a:ext cx="4497388" cy="3886200"/>
          </a:xfrm>
        </p:spPr>
        <p:txBody>
          <a:bodyPr>
            <a:normAutofit/>
          </a:bodyPr>
          <a:lstStyle/>
          <a:p>
            <a:r>
              <a:rPr lang="en-US" sz="2000"/>
              <a:t>Used to discover the distance, absence, or presence of an object</a:t>
            </a:r>
          </a:p>
          <a:p>
            <a:r>
              <a:rPr lang="en-US" sz="2000"/>
              <a:t>Using a light transmitter and a photoelectric receiver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7E26D-6510-4C67-9649-F77D252B7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0DF86-9B73-40BD-926B-3D643037BD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David DiMaggio</a:t>
            </a:r>
          </a:p>
        </p:txBody>
      </p:sp>
      <p:pic>
        <p:nvPicPr>
          <p:cNvPr id="2050" name="Picture 2" descr="Reflective model">
            <a:extLst>
              <a:ext uri="{FF2B5EF4-FFF2-40B4-BE49-F238E27FC236}">
                <a16:creationId xmlns:a16="http://schemas.microsoft.com/office/drawing/2014/main" id="{B3288F5E-21B0-417B-9719-ED1095C7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00" y="3792646"/>
            <a:ext cx="50101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3EB559-1F48-439A-8133-71155C93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pic>
        <p:nvPicPr>
          <p:cNvPr id="9" name="Picture 8" descr="https://static.grainger.com/rp/s/is/image/Grainger/4AE96_AS01?$zmmain$">
            <a:extLst>
              <a:ext uri="{FF2B5EF4-FFF2-40B4-BE49-F238E27FC236}">
                <a16:creationId xmlns:a16="http://schemas.microsoft.com/office/drawing/2014/main" id="{1D25C0F0-E5E4-4AAF-9071-165A3CD88F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t="26044" r="22080" b="26770"/>
          <a:stretch/>
        </p:blipFill>
        <p:spPr bwMode="auto">
          <a:xfrm>
            <a:off x="7716524" y="1489435"/>
            <a:ext cx="3313148" cy="2650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CCC43A-B47E-4B38-B7AC-EDC9BE16BAED}"/>
              </a:ext>
            </a:extLst>
          </p:cNvPr>
          <p:cNvSpPr txBox="1"/>
          <p:nvPr/>
        </p:nvSpPr>
        <p:spPr>
          <a:xfrm>
            <a:off x="7726829" y="4136627"/>
            <a:ext cx="32766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i="1"/>
              <a:t>Figure 2: Photoelectric sensor</a:t>
            </a:r>
            <a:endParaRPr lang="en-US"/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ED9E4-C357-4609-9868-EA6758E20250}"/>
              </a:ext>
            </a:extLst>
          </p:cNvPr>
          <p:cNvSpPr txBox="1"/>
          <p:nvPr/>
        </p:nvSpPr>
        <p:spPr>
          <a:xfrm>
            <a:off x="1733175" y="5297596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Figure 3: Photoelectric sensing process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B227C9-D4BF-4ABB-AA93-8B1CD9928B51}"/>
              </a:ext>
            </a:extLst>
          </p:cNvPr>
          <p:cNvSpPr txBox="1"/>
          <p:nvPr/>
        </p:nvSpPr>
        <p:spPr>
          <a:xfrm>
            <a:off x="5943600" y="6433298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1281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9E8F4-A6E6-4FB2-A209-1AEE1342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Capacitive Proximity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CBD40-3A51-4787-918F-A7C06B62F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35" y="1860430"/>
            <a:ext cx="5259388" cy="3886200"/>
          </a:xfrm>
        </p:spPr>
        <p:txBody>
          <a:bodyPr/>
          <a:lstStyle/>
          <a:p>
            <a:r>
              <a:rPr lang="en-US" sz="2000"/>
              <a:t>Detects the capacitance of nearby objects without physical contact to determine material</a:t>
            </a:r>
          </a:p>
          <a:p>
            <a:r>
              <a:rPr lang="en-US" sz="2000"/>
              <a:t>Limited by detection range, typically around 4mm – 40mm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4B4F1-7A63-4A38-90CE-06D012E93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F596F2-AB08-43C1-B720-8F4BF504B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David DiMaggio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E0EBE-5AEB-4135-97EC-E842C1A71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pic>
        <p:nvPicPr>
          <p:cNvPr id="1026" name="Picture 2" descr="https://static.grainger.com/rp/s/is/image/Grainger/3XC03_AS01?$zmmain$">
            <a:extLst>
              <a:ext uri="{FF2B5EF4-FFF2-40B4-BE49-F238E27FC236}">
                <a16:creationId xmlns:a16="http://schemas.microsoft.com/office/drawing/2014/main" id="{B09F116A-EA85-453C-8716-3F6FFBDD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947" y="17526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E6E39B-26D6-448B-B9C0-62053985C592}"/>
              </a:ext>
            </a:extLst>
          </p:cNvPr>
          <p:cNvSpPr txBox="1"/>
          <p:nvPr/>
        </p:nvSpPr>
        <p:spPr>
          <a:xfrm>
            <a:off x="8170597" y="4419504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Figure 4: Capacitive Sensor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C6C1AA-071B-4FC7-BAED-27D794728C0C}"/>
              </a:ext>
            </a:extLst>
          </p:cNvPr>
          <p:cNvSpPr txBox="1"/>
          <p:nvPr/>
        </p:nvSpPr>
        <p:spPr>
          <a:xfrm>
            <a:off x="5943600" y="6433298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85280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16479-3669-479B-B065-0FACF34F7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Inductive Proximity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7228-7E85-4CAE-80A8-C826547B0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99" y="1917940"/>
            <a:ext cx="4954588" cy="3886200"/>
          </a:xfrm>
        </p:spPr>
        <p:txBody>
          <a:bodyPr>
            <a:normAutofit/>
          </a:bodyPr>
          <a:lstStyle/>
          <a:p>
            <a:r>
              <a:rPr lang="en-US" sz="2000"/>
              <a:t>Uses a magnetic field to detect whether an object is metal or not</a:t>
            </a:r>
          </a:p>
          <a:p>
            <a:r>
              <a:rPr lang="en-US" sz="2000"/>
              <a:t>Does not require physical contact, but limited by detection range, typically around 4mm- 40mm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072D0-4B79-41AC-82EF-3DA127775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3DC6D-DEEC-400B-B6CD-E018BC93D5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David DiMaggio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282DD-AB22-4580-AAD2-97483826B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55104F-3662-49D4-BB38-F193FC2A3C1E}"/>
              </a:ext>
            </a:extLst>
          </p:cNvPr>
          <p:cNvSpPr txBox="1"/>
          <p:nvPr/>
        </p:nvSpPr>
        <p:spPr>
          <a:xfrm>
            <a:off x="5943600" y="6433298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92CB98-A9FD-4E55-B65C-5BC94781FE20}"/>
              </a:ext>
            </a:extLst>
          </p:cNvPr>
          <p:cNvSpPr/>
          <p:nvPr/>
        </p:nvSpPr>
        <p:spPr>
          <a:xfrm>
            <a:off x="8056215" y="4687238"/>
            <a:ext cx="23711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/>
              <a:t>Figure 5: Inductive Sensor</a:t>
            </a:r>
          </a:p>
        </p:txBody>
      </p:sp>
      <p:pic>
        <p:nvPicPr>
          <p:cNvPr id="3080" name="Picture 8" descr="https://static.grainger.com/rp/s/is/image/Grainger/40HT75_AS01?$zmmain$">
            <a:extLst>
              <a:ext uri="{FF2B5EF4-FFF2-40B4-BE49-F238E27FC236}">
                <a16:creationId xmlns:a16="http://schemas.microsoft.com/office/drawing/2014/main" id="{C46298BE-F167-43AC-B08B-F6BF63844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08" y="1273834"/>
            <a:ext cx="3312762" cy="33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741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886" y="2142191"/>
            <a:ext cx="10186609" cy="2573618"/>
          </a:xfrm>
        </p:spPr>
        <p:txBody>
          <a:bodyPr>
            <a:normAutofit/>
          </a:bodyPr>
          <a:lstStyle/>
          <a:p>
            <a:r>
              <a:rPr lang="en-US" sz="8000"/>
              <a:t>Concept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C5C34-A4F6-4F0E-86A9-03734A86F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7565B9-59F4-4215-8ED6-9A27B1D82717}"/>
              </a:ext>
            </a:extLst>
          </p:cNvPr>
          <p:cNvSpPr txBox="1"/>
          <p:nvPr/>
        </p:nvSpPr>
        <p:spPr>
          <a:xfrm>
            <a:off x="5943600" y="6433298"/>
            <a:ext cx="381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0F591C6-C851-45F3-ACDB-AD1E1BF42E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/>
          <a:lstStyle/>
          <a:p>
            <a:r>
              <a:rPr lang="en-US" err="1"/>
              <a:t>Boluwatife</a:t>
            </a:r>
            <a:r>
              <a:rPr lang="en-US"/>
              <a:t> </a:t>
            </a:r>
            <a:r>
              <a:rPr lang="en-US" err="1"/>
              <a:t>Olabiran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76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E170-62D5-4630-9082-EA5970D12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262" y="350169"/>
            <a:ext cx="2741076" cy="1280890"/>
          </a:xfrm>
        </p:spPr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F7340-7FC9-4448-AC30-5CD92BEB4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744" y="1848563"/>
            <a:ext cx="3351272" cy="4268073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r>
              <a:rPr lang="en-US" sz="4000"/>
              <a:t>Allows the group to focus on the most important engineering characteristics in concept generation without bias</a:t>
            </a:r>
          </a:p>
          <a:p>
            <a:r>
              <a:rPr lang="en-US" sz="4000"/>
              <a:t>Most Important Engineering Characteristics:</a:t>
            </a:r>
          </a:p>
          <a:p>
            <a:pPr lvl="1"/>
            <a:r>
              <a:rPr lang="en-US" sz="4000"/>
              <a:t>Accuracy of Material Detection</a:t>
            </a:r>
          </a:p>
          <a:p>
            <a:pPr lvl="1"/>
            <a:r>
              <a:rPr lang="en-US" sz="4000"/>
              <a:t>Accuracy of Size Detection</a:t>
            </a:r>
          </a:p>
          <a:p>
            <a:pPr lvl="1"/>
            <a:r>
              <a:rPr lang="en-US" sz="4000"/>
              <a:t>PLC Programming</a:t>
            </a:r>
          </a:p>
          <a:p>
            <a:pPr lvl="1"/>
            <a:r>
              <a:rPr lang="en-US" sz="4000"/>
              <a:t>Accuracy of Property Sorting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52738-89DA-49D0-BBAD-104F139AB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66269-C220-439D-AC79-521F1B5F2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3895"/>
            <a:ext cx="12192000" cy="484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69CDA5-E638-4DED-82C5-CB18144598BD}"/>
              </a:ext>
            </a:extLst>
          </p:cNvPr>
          <p:cNvSpPr txBox="1"/>
          <p:nvPr/>
        </p:nvSpPr>
        <p:spPr>
          <a:xfrm>
            <a:off x="5943600" y="6433298"/>
            <a:ext cx="3048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891E0E-8FB0-4A99-AFB0-B12FD6A57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33" y="733755"/>
            <a:ext cx="8425636" cy="5205131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7608DCA-F351-491B-B323-15F9747904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/>
          <a:lstStyle/>
          <a:p>
            <a:r>
              <a:rPr lang="en-US" err="1"/>
              <a:t>Boluwatife</a:t>
            </a:r>
            <a:r>
              <a:rPr lang="en-US"/>
              <a:t> </a:t>
            </a:r>
            <a:r>
              <a:rPr lang="en-US" err="1"/>
              <a:t>Olabiran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1338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A4D233"/>
      </a:accent2>
      <a:accent3>
        <a:srgbClr val="00CFB4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A817B2FE-AA00-4BCE-9E22-FE0D78AEEBC5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Content Slides</vt:lpstr>
      <vt:lpstr>Wisp</vt:lpstr>
      <vt:lpstr>PowerPoint Presentation</vt:lpstr>
      <vt:lpstr>Team Introduction</vt:lpstr>
      <vt:lpstr>Project Overview</vt:lpstr>
      <vt:lpstr>Manufacturing Technology</vt:lpstr>
      <vt:lpstr>Photoelectric Sensor</vt:lpstr>
      <vt:lpstr>Capacitive Proximity Sensor</vt:lpstr>
      <vt:lpstr>Inductive Proximity Sensor</vt:lpstr>
      <vt:lpstr>Concept Generation</vt:lpstr>
      <vt:lpstr>House of Quality</vt:lpstr>
      <vt:lpstr>PowerPoint Presentation</vt:lpstr>
      <vt:lpstr>Top 3 Concepts</vt:lpstr>
      <vt:lpstr>Pugh Chart</vt:lpstr>
      <vt:lpstr>Final Ratings</vt:lpstr>
      <vt:lpstr>Winning concept</vt:lpstr>
      <vt:lpstr>Moving Forward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DiMaggio</dc:creator>
  <cp:revision>15</cp:revision>
  <dcterms:created xsi:type="dcterms:W3CDTF">2018-11-10T23:46:44Z</dcterms:created>
  <dcterms:modified xsi:type="dcterms:W3CDTF">2018-11-13T07:36:30Z</dcterms:modified>
</cp:coreProperties>
</file>